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NVIDIA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ADB6E28-FBD5-4C9B-BFDF-7CD9E752CDB1}">
  <a:tblStyle styleId="{3ADB6E28-FBD5-4C9B-BFDF-7CD9E752CDB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NVIDIASans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NVIDIASans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NVIDIASans-italic.fntdata"/><Relationship Id="rId16" Type="http://schemas.openxmlformats.org/officeDocument/2006/relationships/slide" Target="slides/slide10.xml"/><Relationship Id="rId38" Type="http://schemas.openxmlformats.org/officeDocument/2006/relationships/font" Target="fonts/NVIDIASans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898f4c734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898f4c734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898f4c734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898f4c734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f741a21577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f741a21577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and buy..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how we are going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839926610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839926610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839926610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839926610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839926610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839926610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f741a2157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f741a2157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f741a2157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f741a2157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f741a21577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f741a21577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f741a21577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f741a2157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85291e2825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g285291e282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f741a21577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f741a2157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898f4c7348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898f4c734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87551aa223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287551aa22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16567228d0_0_1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g316567228d0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87551aa223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287551aa22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87551aa223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287551aa22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87551aa223_0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287551aa22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87551aa223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287551aa22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87551aa223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g287551aa22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001043ec3b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3001043ec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851ea4718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851ea4718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rPr>
              <a:t>AI workloads introduce some new challenges that need to be addressed by AI clouds. AI training workloads consist of iterations of interdependent, tightly-coupled processes and require high bandwidth and low jitter. Typical TCP is not sufficient; RDMA is needed for acceleration. In addition, satisfying the “average workload” is not sufficient; AI workloads are very bursty and require a network that delivers the necessary performance in both the average and worst case.</a:t>
            </a:r>
            <a:endParaRPr sz="1200">
              <a:solidFill>
                <a:schemeClr val="dk1"/>
              </a:solidFill>
              <a:latin typeface="NVIDIA Sans"/>
              <a:ea typeface="NVIDIA Sans"/>
              <a:cs typeface="NVIDIA Sans"/>
              <a:sym typeface="NVIDIA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rPr>
              <a:t>The 2 key innovations in Spectrum-X are:</a:t>
            </a:r>
            <a:endParaRPr>
              <a:solidFill>
                <a:schemeClr val="dk1"/>
              </a:solidFill>
              <a:latin typeface="NVIDIA Sans"/>
              <a:ea typeface="NVIDIA Sans"/>
              <a:cs typeface="NVIDIA Sans"/>
              <a:sym typeface="NVIDIA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rPr>
              <a:t>Per packet load balancing instead of per flow load balancing – for ROCE traffic.  This avoids the ECMP load balancing issues with elephant flows and allows for a leaf spine network to achieve 95% utilization instead of 60%</a:t>
            </a:r>
            <a:endParaRPr>
              <a:solidFill>
                <a:schemeClr val="dk1"/>
              </a:solidFill>
              <a:latin typeface="NVIDIA Sans"/>
              <a:ea typeface="NVIDIA Sans"/>
              <a:cs typeface="NVIDIA Sans"/>
              <a:sym typeface="NVIDIA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rPr>
              <a:t>Programmable congestion control for many-to-one or incast traffic patterns.  Spectrum-x detects &amp; reacts to congestion much faster than ROCEv2.</a:t>
            </a:r>
            <a:endParaRPr>
              <a:solidFill>
                <a:schemeClr val="dk1"/>
              </a:solidFill>
              <a:latin typeface="NVIDIA Sans"/>
              <a:ea typeface="NVIDIA Sans"/>
              <a:cs typeface="NVIDIA Sans"/>
              <a:sym typeface="NVIDIA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898f4c734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898f4c734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898f4c7348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898f4c7348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98f4c734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898f4c734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898f4c73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898f4c73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, Bullets">
  <p:cSld name="Title, Subtitle, Bulle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0"/>
            <a:ext cx="78867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b" bIns="11425" lIns="22850" spcFirstLastPara="1" rIns="22850" wrap="square" tIns="114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VIDIA Sans"/>
              <a:buNone/>
              <a:defRPr b="1" sz="1800" cap="none">
                <a:latin typeface="NVIDIA Sans"/>
                <a:ea typeface="NVIDIA Sans"/>
                <a:cs typeface="NVIDIA Sans"/>
                <a:sym typeface="NVIDI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621792"/>
            <a:ext cx="78867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1425" lIns="22850" spcFirstLastPara="1" rIns="22850" wrap="square" tIns="11425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indent="-228600" lvl="1" marL="914400" marR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628650" y="1211580"/>
            <a:ext cx="7886700" cy="3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1425" lIns="22850" spcFirstLastPara="1" rIns="22850" wrap="square" tIns="11425">
            <a:normAutofit/>
          </a:bodyPr>
          <a:lstStyle>
            <a:lvl1pPr indent="-2984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1pPr>
            <a:lvl2pPr indent="-292100" lvl="1" marL="914400" marR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2pPr>
            <a:lvl3pPr indent="-285750" lvl="2" marL="1371600" marR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3pPr>
            <a:lvl4pPr indent="-279400" lvl="3" marL="1828800" marR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4pPr>
            <a:lvl5pPr indent="-273050" lvl="4" marL="2286000" marR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700"/>
              <a:buFont typeface="Arial"/>
              <a:buChar char="•"/>
              <a:defRPr b="0" i="0" sz="700" u="none" cap="none" strike="noStrike">
                <a:solidFill>
                  <a:schemeClr val="lt1"/>
                </a:solidFill>
                <a:latin typeface="NVIDIA Sans"/>
                <a:ea typeface="NVIDIA Sans"/>
                <a:cs typeface="NVIDIA Sans"/>
                <a:sym typeface="NVIDIA Sans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NVIDIA Sans"/>
                <a:ea typeface="NVIDIA Sans"/>
                <a:cs typeface="NVIDIA Sans"/>
                <a:sym typeface="NVIDIA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_ICON_Title, Subtitle, and Content">
  <p:cSld name="BULLET_ICON_Title, Subtitle, and Conten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15290" y="614522"/>
            <a:ext cx="83133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b" bIns="38075" lIns="76200" spcFirstLastPara="1" rIns="76200" wrap="square" tIns="38075">
            <a:norm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3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7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7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7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7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7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7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7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1" i="0" sz="2700" u="none" cap="none" strike="noStrik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430625" y="1752529"/>
            <a:ext cx="8290500" cy="30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075" lIns="76200" spcFirstLastPara="1" rIns="76200" wrap="square" tIns="38075">
            <a:normAutofit/>
          </a:bodyPr>
          <a:lstStyle>
            <a:lvl1pPr indent="-2984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Trebuchet MS"/>
              <a:buChar char="•"/>
              <a:defRPr b="0" i="0" sz="15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92100" lvl="1" marL="9144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Trebuchet MS"/>
              <a:buChar char="•"/>
              <a:defRPr b="0" i="0" sz="13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85750" lvl="2" marL="13716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Trebuchet MS"/>
              <a:buChar char="•"/>
              <a:defRPr b="0" i="0" sz="12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323850" lvl="3" marL="1828800" marR="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Noto Sans Symbols"/>
              <a:buChar char="▪"/>
              <a:defRPr b="0" i="0" sz="15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336550" lvl="4" marL="2286000" marR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Noto Sans Symbols"/>
              <a:buChar char="▪"/>
              <a:defRPr b="0" i="0" sz="1700" u="none" cap="none" strike="noStrik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36550" lvl="5" marL="2743200" marR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b="0" i="0" sz="17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36550" lvl="6" marL="3200400" marR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b="0" i="0" sz="17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36550" lvl="7" marL="3657600" marR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b="0" i="0" sz="17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36550" lvl="8" marL="4114800" marR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b="0" i="0" sz="17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2" type="body"/>
          </p:nvPr>
        </p:nvSpPr>
        <p:spPr>
          <a:xfrm>
            <a:off x="415290" y="1049611"/>
            <a:ext cx="8313300" cy="4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8075" lIns="76200" spcFirstLastPara="1" rIns="76200" wrap="square" tIns="38075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None/>
              <a:defRPr b="0" i="0" sz="20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228600" lvl="1" marL="91440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rebuchet MS"/>
              <a:buNone/>
              <a:defRPr b="0" i="0" sz="2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28600" lvl="2" marL="1371600" marR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Trebuchet MS"/>
              <a:buNone/>
              <a:defRPr b="0" i="0" sz="2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28600" lvl="3" marL="1828800" marR="0" algn="ctr"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Trebuchet MS"/>
              <a:buNone/>
              <a:defRPr b="0" i="0" sz="2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28600" lvl="4" marL="2286000" marR="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2300"/>
              <a:buFont typeface="Trebuchet MS"/>
              <a:buNone/>
              <a:defRPr b="0" i="0" sz="2300" u="none" cap="none" strike="noStrik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336550" lvl="5" marL="2743200" marR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b="0" i="0" sz="17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336550" lvl="6" marL="3200400" marR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b="0" i="0" sz="17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336550" lvl="7" marL="3657600" marR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b="0" i="0" sz="17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336550" lvl="8" marL="4114800" marR="0" algn="l"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b="0" i="0" sz="17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Logo">
    <p:bg>
      <p:bgPr>
        <a:solidFill>
          <a:srgbClr val="400049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293812" y="1921019"/>
            <a:ext cx="6556376" cy="1273809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28931" y="2985971"/>
            <a:ext cx="1972735" cy="21621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openvswitch.org" TargetMode="External"/><Relationship Id="rId4" Type="http://schemas.openxmlformats.org/officeDocument/2006/relationships/hyperlink" Target="https://www.ovn.org" TargetMode="External"/><Relationship Id="rId5" Type="http://schemas.openxmlformats.org/officeDocument/2006/relationships/hyperlink" Target="https://ovn-kubernetes.io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ovn-org/ovn-kubernetes" TargetMode="External"/><Relationship Id="rId4" Type="http://schemas.openxmlformats.org/officeDocument/2006/relationships/hyperlink" Target="https://github.com/cncf/sandbox/issues/302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ovn-kubernetes.io/" TargetMode="External"/><Relationship Id="rId4" Type="http://schemas.openxmlformats.org/officeDocument/2006/relationships/hyperlink" Target="https://www.nvidia.com/en-us/on-demand/session/gtcspring22-s41784/" TargetMode="External"/><Relationship Id="rId5" Type="http://schemas.openxmlformats.org/officeDocument/2006/relationships/hyperlink" Target="https://www.nvidia.com/en-us/on-demand/session/gtcspring21-s31880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ultraethernet.org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hyperlink" Target="https://ovn-kubernetes.io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20"/>
              <a:buNone/>
            </a:pPr>
            <a:r>
              <a:rPr lang="en" sz="4020"/>
              <a:t>Scalable Multi-Node AI Workloads using SDN K8s Networking</a:t>
            </a:r>
            <a:endParaRPr sz="4020"/>
          </a:p>
        </p:txBody>
      </p:sp>
      <p:sp>
        <p:nvSpPr>
          <p:cNvPr id="66" name="Google Shape;66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</a:pPr>
            <a:r>
              <a:rPr lang="en" sz="1975"/>
              <a:t>Girish Moodalbail, NVIDIA</a:t>
            </a:r>
            <a:endParaRPr sz="1975"/>
          </a:p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</a:pPr>
            <a:r>
              <a:rPr lang="en" sz="1975"/>
              <a:t>Leonid Grossman, NVIDIA</a:t>
            </a:r>
            <a:endParaRPr sz="1975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628650" y="0"/>
            <a:ext cx="7886700" cy="628800"/>
          </a:xfrm>
          <a:prstGeom prst="rect">
            <a:avLst/>
          </a:prstGeom>
        </p:spPr>
        <p:txBody>
          <a:bodyPr anchorCtr="0" anchor="ctr" bIns="11425" lIns="22850" spcFirstLastPara="1" rIns="22850" wrap="square" tIns="1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Inter-GPU Communication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5"/>
          <p:cNvSpPr txBox="1"/>
          <p:nvPr>
            <p:ph idx="1" type="body"/>
          </p:nvPr>
        </p:nvSpPr>
        <p:spPr>
          <a:xfrm>
            <a:off x="628650" y="512935"/>
            <a:ext cx="7886700" cy="351900"/>
          </a:xfrm>
          <a:prstGeom prst="rect">
            <a:avLst/>
          </a:prstGeom>
        </p:spPr>
        <p:txBody>
          <a:bodyPr anchorCtr="0" anchor="ctr" bIns="11425" lIns="22850" spcFirstLastPara="1" rIns="22850" wrap="square" tIns="1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>
                <a:latin typeface="Arial"/>
                <a:ea typeface="Arial"/>
                <a:cs typeface="Arial"/>
                <a:sym typeface="Arial"/>
              </a:rPr>
              <a:t>Intra-node and Inter-node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5"/>
          <p:cNvSpPr txBox="1"/>
          <p:nvPr>
            <p:ph idx="2" type="body"/>
          </p:nvPr>
        </p:nvSpPr>
        <p:spPr>
          <a:xfrm>
            <a:off x="628650" y="1211580"/>
            <a:ext cx="7886700" cy="3413100"/>
          </a:xfrm>
          <a:prstGeom prst="rect">
            <a:avLst/>
          </a:prstGeom>
        </p:spPr>
        <p:txBody>
          <a:bodyPr anchorCtr="0" anchor="t" bIns="11425" lIns="22850" spcFirstLastPara="1" rIns="22850" wrap="square" tIns="1142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475" y="984000"/>
            <a:ext cx="7523351" cy="131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731" y="2650275"/>
            <a:ext cx="8382538" cy="197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5"/>
          <p:cNvSpPr txBox="1"/>
          <p:nvPr/>
        </p:nvSpPr>
        <p:spPr>
          <a:xfrm>
            <a:off x="3699150" y="4726225"/>
            <a:ext cx="17457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Effective bandwidth in GB/s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OSS SDN Networking Stack</a:t>
            </a:r>
            <a:endParaRPr b="1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SDN K8s Pod Networking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7"/>
          <p:cNvSpPr txBox="1"/>
          <p:nvPr>
            <p:ph idx="1" type="body"/>
          </p:nvPr>
        </p:nvSpPr>
        <p:spPr>
          <a:xfrm>
            <a:off x="311700" y="1936100"/>
            <a:ext cx="8520600" cy="27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/>
              <a:t>Achieved using 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/>
              <a:t>core OSS 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Components </a:t>
            </a:r>
            <a:r>
              <a:rPr lang="en" sz="1600"/>
              <a:t>that forms SDN K8s Pod Networking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Open vSwitch (OVS) -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https://www.openvswitch.org</a:t>
            </a:r>
            <a:r>
              <a:rPr lang="en"/>
              <a:t>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Open Virtual Network (OVN) -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https://www.ovn.org</a:t>
            </a:r>
            <a:r>
              <a:rPr lang="en"/>
              <a:t>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Open Virtual Network Kubernetes CNI (OVN-K8s CNI) - 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https://ovn-kubernetes.io/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and network adapters from various vendors with</a:t>
            </a:r>
            <a:endParaRPr sz="16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Programmable SR-IOV VFs that offloads ACLs, Forwarding, NATing, DSCP marking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Offloaded RoCE to satisfy large data movement between GPUs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Performance Isolation with End-To-End QoS to ensure in a multi-tenant and multi-job environment, one job does not impact the other.</a:t>
            </a:r>
            <a:endParaRPr/>
          </a:p>
        </p:txBody>
      </p:sp>
      <p:sp>
        <p:nvSpPr>
          <p:cNvPr id="149" name="Google Shape;149;p27"/>
          <p:cNvSpPr txBox="1"/>
          <p:nvPr>
            <p:ph idx="1" type="body"/>
          </p:nvPr>
        </p:nvSpPr>
        <p:spPr>
          <a:xfrm>
            <a:off x="311700" y="620854"/>
            <a:ext cx="8290500" cy="141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/>
              <a:t>…… </a:t>
            </a:r>
            <a:r>
              <a:rPr b="1" i="1" lang="en">
                <a:latin typeface="Arial"/>
                <a:ea typeface="Arial"/>
                <a:cs typeface="Arial"/>
                <a:sym typeface="Arial"/>
              </a:rPr>
              <a:t>provide a secure, isolated, predictable, consistent, and uncompromising level of performance networking to the K8s AI </a:t>
            </a:r>
            <a:r>
              <a:rPr b="1" i="1" lang="en"/>
              <a:t>workload </a:t>
            </a:r>
            <a:r>
              <a:rPr b="1" i="1" lang="en">
                <a:latin typeface="Arial"/>
                <a:ea typeface="Arial"/>
                <a:cs typeface="Arial"/>
                <a:sym typeface="Arial"/>
              </a:rPr>
              <a:t>Pods together with high performance network fabric – tightly coupled network adapter and switch </a:t>
            </a:r>
            <a:r>
              <a:rPr i="1" lang="en"/>
              <a:t>…</a:t>
            </a:r>
            <a:r>
              <a:rPr i="1" lang="en"/>
              <a:t>...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OVS on Every Node</a:t>
            </a:r>
            <a:endParaRPr/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1233" y="672225"/>
            <a:ext cx="5321534" cy="4201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311700" y="85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OVN on Every Node and a Central Component</a:t>
            </a:r>
            <a:endParaRPr/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0525" y="658663"/>
            <a:ext cx="5082949" cy="392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OVN-K8s on Every Node and a Central Component</a:t>
            </a:r>
            <a:endParaRPr/>
          </a:p>
        </p:txBody>
      </p:sp>
      <p:pic>
        <p:nvPicPr>
          <p:cNvPr id="167" name="Google Shape;1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4425" y="636725"/>
            <a:ext cx="6237326" cy="444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Acceleration of OVS Datapath</a:t>
            </a:r>
            <a:endParaRPr/>
          </a:p>
        </p:txBody>
      </p:sp>
      <p:pic>
        <p:nvPicPr>
          <p:cNvPr id="173" name="Google Shape;1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825" y="1345575"/>
            <a:ext cx="7527352" cy="371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OVN-K8s CNI</a:t>
            </a:r>
            <a:endParaRPr/>
          </a:p>
        </p:txBody>
      </p:sp>
      <p:sp>
        <p:nvSpPr>
          <p:cNvPr id="179" name="Google Shape;179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OVN K8s is a K8s Network plugin that implements the Container Networking Interface Specification that Kubelet understands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Open Source Project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https://github.com/ovn-kubernetes/ovn-kubernetes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Got inducted into CNCF as a Sandbox Project (</a:t>
            </a:r>
            <a:r>
              <a:rPr lang="en" sz="1600" u="sng">
                <a:solidFill>
                  <a:schemeClr val="hlink"/>
                </a:solidFill>
                <a:hlinkClick r:id="rId4"/>
              </a:rPr>
              <a:t>https://github.com/cncf/sandbox/issues/302</a:t>
            </a:r>
            <a:r>
              <a:rPr lang="en" sz="1600"/>
              <a:t>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Moved out of ovn-org organization to its own github project</a:t>
            </a:r>
            <a:endParaRPr sz="16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Is built on top of OVN/OVS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Defines a OVN Logical Topology to interconnect K8s Pods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Maps K8s API Resources to OVN Logical Constructs</a:t>
            </a:r>
            <a:endParaRPr sz="2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K8s Resource/Features to OVN Resource Mapping</a:t>
            </a:r>
            <a:endParaRPr/>
          </a:p>
        </p:txBody>
      </p:sp>
      <p:graphicFrame>
        <p:nvGraphicFramePr>
          <p:cNvPr id="185" name="Google Shape;185;p33"/>
          <p:cNvGraphicFramePr/>
          <p:nvPr/>
        </p:nvGraphicFramePr>
        <p:xfrm>
          <a:off x="952500" y="66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{3ADB6E28-FBD5-4C9B-BFDF-7CD9E752CDB1}</a:tableStyleId>
              </a:tblPr>
              <a:tblGrid>
                <a:gridCol w="2855750"/>
                <a:gridCol w="43832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K8s Resource/Features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6AA84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OVN Resource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6AA84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NetworkPolicy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OVN ACLs, PortGroups, AddressSet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Service (East-West/North-South)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OVN LoadBalancer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OVN LogicalSwitchPort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Pod connectivity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East-West Traffic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OVN LogicalSwitch/ </a:t>
                      </a:r>
                      <a:br>
                        <a:rPr lang="en"/>
                      </a:br>
                      <a:r>
                        <a:rPr lang="en"/>
                        <a:t>OVN LogicalDistributedRouter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Pod connectivity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400"/>
                        <a:buChar char="●"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North-South Traffic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  <a:p>
                      <a:pPr indent="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OVN LogicalSwitch/</a:t>
                      </a:r>
                      <a:br>
                        <a:rPr lang="en">
                          <a:solidFill>
                            <a:schemeClr val="dk2"/>
                          </a:solidFill>
                        </a:rPr>
                      </a:br>
                      <a:r>
                        <a:rPr lang="en">
                          <a:solidFill>
                            <a:schemeClr val="dk2"/>
                          </a:solidFill>
                        </a:rPr>
                        <a:t>OVN LogicalDistributedRouter/</a:t>
                      </a:r>
                      <a:br>
                        <a:rPr lang="en">
                          <a:solidFill>
                            <a:schemeClr val="dk2"/>
                          </a:solidFill>
                        </a:rPr>
                      </a:br>
                      <a:r>
                        <a:rPr lang="en">
                          <a:solidFill>
                            <a:schemeClr val="dk2"/>
                          </a:solidFill>
                        </a:rPr>
                        <a:t>OVN LogicalRouterStaticRoute/</a:t>
                      </a:r>
                      <a:br>
                        <a:rPr lang="en">
                          <a:solidFill>
                            <a:schemeClr val="dk2"/>
                          </a:solidFill>
                        </a:rPr>
                      </a:br>
                      <a:r>
                        <a:rPr lang="en">
                          <a:solidFill>
                            <a:schemeClr val="dk2"/>
                          </a:solidFill>
                        </a:rPr>
                        <a:t>OVN LogcalGatewayRouter/ OVN NAT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AdminNetworkPolicy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OVN LogicalRouterPolicy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NetworkQos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OVN Qos/Meters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PacketMirroring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OVN Mirrors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>
            <p:ph type="title"/>
          </p:nvPr>
        </p:nvSpPr>
        <p:spPr>
          <a:xfrm>
            <a:off x="2355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OVN K8s Logical Topology for Single Interface Pod</a:t>
            </a:r>
            <a:endParaRPr sz="2700"/>
          </a:p>
        </p:txBody>
      </p:sp>
      <p:pic>
        <p:nvPicPr>
          <p:cNvPr id="191" name="Google Shape;19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636725"/>
            <a:ext cx="8416625" cy="4278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Introduction </a:t>
            </a:r>
            <a:endParaRPr/>
          </a:p>
        </p:txBody>
      </p:sp>
      <p:sp>
        <p:nvSpPr>
          <p:cNvPr id="72" name="Google Shape;72;p17"/>
          <p:cNvSpPr txBox="1"/>
          <p:nvPr>
            <p:ph idx="4294967295" type="body"/>
          </p:nvPr>
        </p:nvSpPr>
        <p:spPr>
          <a:xfrm>
            <a:off x="311700" y="1152475"/>
            <a:ext cx="8520600" cy="3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Who we are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NVIDIA SDN team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Building and operating accelerated SDN for NVIDIA Clouds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Leveraging COTS hardware and OSS software </a:t>
            </a:r>
            <a:endParaRPr/>
          </a:p>
          <a:p>
            <a: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deliver a combination of </a:t>
            </a:r>
            <a:r>
              <a:rPr lang="en"/>
              <a:t>networking</a:t>
            </a:r>
            <a:r>
              <a:rPr lang="en"/>
              <a:t> performance and security</a:t>
            </a:r>
            <a:endParaRPr/>
          </a:p>
          <a:p>
            <a: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At reasonable cost</a:t>
            </a:r>
            <a:endParaRPr/>
          </a:p>
          <a:p>
            <a: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K8s compute, OVS/OVN Networking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Whom this talk is for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Multi-node Multi-tenant AI Cloud Infrastructure - “Make” vs. “Buy” 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you are interested in building it with</a:t>
            </a:r>
            <a:r>
              <a:rPr lang="en"/>
              <a:t> OSS - this talk is for you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type="title"/>
          </p:nvPr>
        </p:nvSpPr>
        <p:spPr>
          <a:xfrm>
            <a:off x="235500" y="-12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K8s Network Flows on OVN Logical Topology</a:t>
            </a:r>
            <a:endParaRPr/>
          </a:p>
        </p:txBody>
      </p:sp>
      <p:pic>
        <p:nvPicPr>
          <p:cNvPr id="197" name="Google Shape;19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975" y="560525"/>
            <a:ext cx="6801348" cy="4647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DC Physical and Logical Networking</a:t>
            </a:r>
            <a:endParaRPr b="1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>
            <p:ph type="title"/>
          </p:nvPr>
        </p:nvSpPr>
        <p:spPr>
          <a:xfrm>
            <a:off x="311700" y="15145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Rail Optimized DC Architecture</a:t>
            </a:r>
            <a:endParaRPr/>
          </a:p>
        </p:txBody>
      </p:sp>
      <p:sp>
        <p:nvSpPr>
          <p:cNvPr id="208" name="Google Shape;208;p37"/>
          <p:cNvSpPr txBox="1"/>
          <p:nvPr>
            <p:ph idx="2" type="body"/>
          </p:nvPr>
        </p:nvSpPr>
        <p:spPr>
          <a:xfrm>
            <a:off x="5340750" y="1018875"/>
            <a:ext cx="3665400" cy="41247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rmAutofit/>
          </a:bodyPr>
          <a:lstStyle/>
          <a:p>
            <a:pPr indent="-226059" lvl="0" marL="36576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</a:t>
            </a:r>
            <a:r>
              <a:rPr lang="en"/>
              <a:t>ll NICs with the same index are connected to the same switch. Therefore, there will be no traffic to the spine when</a:t>
            </a:r>
            <a:endParaRPr/>
          </a:p>
          <a:p>
            <a:pPr indent="-213359" lvl="1" marL="59436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GPUs at the same index across nodes communicate</a:t>
            </a:r>
            <a:endParaRPr/>
          </a:p>
          <a:p>
            <a:pPr indent="-213359" lvl="1" marL="59436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GPUs at different index across nodes communicate by first traversing the local NVSwitch to the GPU on same Index as target GPU and then using the corresponding NIC</a:t>
            </a:r>
            <a:endParaRPr/>
          </a:p>
          <a:p>
            <a:pPr indent="-226059" lvl="0" marL="36576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Routing collisions are impossible and therefore better utilization of switch ports.</a:t>
            </a:r>
            <a:endParaRPr/>
          </a:p>
          <a:p>
            <a:pPr indent="-226059" lvl="0" marL="36576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Spines are </a:t>
            </a:r>
            <a:r>
              <a:rPr lang="en"/>
              <a:t>involved</a:t>
            </a:r>
            <a:r>
              <a:rPr lang="en"/>
              <a:t> when the traffic is moving across a pod of nodes</a:t>
            </a:r>
            <a:endParaRPr/>
          </a:p>
        </p:txBody>
      </p:sp>
      <p:pic>
        <p:nvPicPr>
          <p:cNvPr id="209" name="Google Shape;20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76550"/>
            <a:ext cx="5035950" cy="3661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8"/>
          <p:cNvSpPr txBox="1"/>
          <p:nvPr>
            <p:ph type="title"/>
          </p:nvPr>
        </p:nvSpPr>
        <p:spPr>
          <a:xfrm>
            <a:off x="311700" y="15145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Rail Optimized DC Architecture - Concise View</a:t>
            </a:r>
            <a:endParaRPr/>
          </a:p>
        </p:txBody>
      </p:sp>
      <p:pic>
        <p:nvPicPr>
          <p:cNvPr id="215" name="Google Shape;21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76550"/>
            <a:ext cx="8839204" cy="27104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 txBox="1"/>
          <p:nvPr>
            <p:ph type="title"/>
          </p:nvPr>
        </p:nvSpPr>
        <p:spPr>
          <a:xfrm>
            <a:off x="311700" y="15145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Workload Networking - Multus/Primary CNI/SR-IOV CNI</a:t>
            </a:r>
            <a:endParaRPr/>
          </a:p>
        </p:txBody>
      </p:sp>
      <p:sp>
        <p:nvSpPr>
          <p:cNvPr id="221" name="Google Shape;221;p39"/>
          <p:cNvSpPr txBox="1"/>
          <p:nvPr>
            <p:ph idx="1" type="body"/>
          </p:nvPr>
        </p:nvSpPr>
        <p:spPr>
          <a:xfrm>
            <a:off x="311700" y="1008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AI Workload Pods need to be multi-homed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Multus is leveraged to plumb multiple interfaces to the Pod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 traffic through primary interface of the Pod is low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primarily</a:t>
            </a:r>
            <a:r>
              <a:rPr lang="en" sz="2000"/>
              <a:t> used for NCCL control plane and K8s Control plane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 traffic through </a:t>
            </a:r>
            <a:r>
              <a:rPr lang="en" sz="2000"/>
              <a:t>secondary</a:t>
            </a:r>
            <a:r>
              <a:rPr lang="en" sz="2000"/>
              <a:t> networks are high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 PFs NICs are passed through into the running Pod and </a:t>
            </a:r>
            <a:r>
              <a:rPr lang="en" sz="2000"/>
              <a:t>underlay</a:t>
            </a:r>
            <a:r>
              <a:rPr lang="en" sz="2000"/>
              <a:t> IPs are plumbed on these PFs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We </a:t>
            </a:r>
            <a:r>
              <a:rPr lang="en" sz="2000"/>
              <a:t>lose</a:t>
            </a:r>
            <a:r>
              <a:rPr lang="en" sz="2000"/>
              <a:t> ability to apply K8s Network Policies and Network QoS on these interfaces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Becomes very hard to enable Multi-Job, Multi-Tenancy AI Cloud</a:t>
            </a:r>
            <a:endParaRPr sz="20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7136" y="636725"/>
            <a:ext cx="6649729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40"/>
          <p:cNvSpPr txBox="1"/>
          <p:nvPr>
            <p:ph type="title"/>
          </p:nvPr>
        </p:nvSpPr>
        <p:spPr>
          <a:xfrm>
            <a:off x="311700" y="15145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Rail Optimized DC Architecture - OVN Logical View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1"/>
          <p:cNvSpPr txBox="1"/>
          <p:nvPr>
            <p:ph type="title"/>
          </p:nvPr>
        </p:nvSpPr>
        <p:spPr>
          <a:xfrm>
            <a:off x="311700" y="-7715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Rail Optimized DC Architecture - SDN Physical View</a:t>
            </a:r>
            <a:endParaRPr/>
          </a:p>
        </p:txBody>
      </p:sp>
      <p:pic>
        <p:nvPicPr>
          <p:cNvPr id="233" name="Google Shape;23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850" y="400175"/>
            <a:ext cx="7896300" cy="467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2"/>
          <p:cNvSpPr txBox="1"/>
          <p:nvPr>
            <p:ph type="title"/>
          </p:nvPr>
        </p:nvSpPr>
        <p:spPr>
          <a:xfrm>
            <a:off x="311700" y="-7715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Rail Optimized DC Architecture - SDN Overlays (GENEVE)</a:t>
            </a:r>
            <a:endParaRPr sz="2320"/>
          </a:p>
        </p:txBody>
      </p:sp>
      <p:pic>
        <p:nvPicPr>
          <p:cNvPr id="239" name="Google Shape;23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175" y="419350"/>
            <a:ext cx="7572700" cy="464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3"/>
          <p:cNvSpPr txBox="1"/>
          <p:nvPr>
            <p:ph type="title"/>
          </p:nvPr>
        </p:nvSpPr>
        <p:spPr>
          <a:xfrm>
            <a:off x="311700" y="-7715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Rail Optimized DC Architecture - Multi-Tenancy</a:t>
            </a:r>
            <a:endParaRPr sz="2320"/>
          </a:p>
        </p:txBody>
      </p:sp>
      <p:pic>
        <p:nvPicPr>
          <p:cNvPr id="245" name="Google Shape;245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175" y="456375"/>
            <a:ext cx="7751649" cy="4687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 txBox="1"/>
          <p:nvPr>
            <p:ph type="title"/>
          </p:nvPr>
        </p:nvSpPr>
        <p:spPr>
          <a:xfrm>
            <a:off x="311700" y="-7715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20"/>
              <a:t>Rail Optimized DC Architecture - Multi-Tenancy</a:t>
            </a:r>
            <a:endParaRPr sz="2320"/>
          </a:p>
        </p:txBody>
      </p:sp>
      <p:pic>
        <p:nvPicPr>
          <p:cNvPr id="251" name="Google Shape;25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012" y="404725"/>
            <a:ext cx="8053975" cy="4738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Accelerated Compute and Accelerated Networking for AI</a:t>
            </a:r>
            <a:endParaRPr/>
          </a:p>
        </p:txBody>
      </p:sp>
      <p:sp>
        <p:nvSpPr>
          <p:cNvPr id="78" name="Google Shape;7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slowdown of </a:t>
            </a:r>
            <a:r>
              <a:rPr lang="en"/>
              <a:t>Moore's</a:t>
            </a:r>
            <a:r>
              <a:rPr lang="en"/>
              <a:t> Law 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2x compute every 2 years from 1975 till recently, but expected to be dead in a few years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rise of Accelerated Compute to meet computational demands of AI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1000x increase of compute capacity over 8 years delivered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8000 H100 to train GPT4, </a:t>
            </a:r>
            <a:r>
              <a:rPr lang="en"/>
              <a:t>likely almost 10x to train GPT5</a:t>
            </a:r>
            <a:r>
              <a:rPr lang="en"/>
              <a:t> (rough estimates)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short history of Accelerated Networking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“Fast Network, Slow Host” cycles happened before - but now it’s here to stay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Proprietary fabrics vs. Ethernet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NIC offloads - stateless accelerations, kernel bypass (SR-IOV and RDMA) and more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</a:t>
            </a:r>
            <a:r>
              <a:rPr lang="en"/>
              <a:t>etworking</a:t>
            </a:r>
            <a:r>
              <a:rPr lang="en"/>
              <a:t> accelerations and OSS </a:t>
            </a:r>
            <a:r>
              <a:rPr lang="en"/>
              <a:t>networking</a:t>
            </a:r>
            <a:r>
              <a:rPr lang="en"/>
              <a:t> projects almost always succeed together 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Accelerated</a:t>
            </a:r>
            <a:r>
              <a:rPr lang="en"/>
              <a:t> Open Virtual Switch and Overlays, for a combination of performance and security</a:t>
            </a:r>
            <a:endParaRPr sz="135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Summary</a:t>
            </a:r>
            <a:r>
              <a:rPr lang="en"/>
              <a:t> </a:t>
            </a:r>
            <a:endParaRPr/>
          </a:p>
        </p:txBody>
      </p:sp>
      <p:sp>
        <p:nvSpPr>
          <p:cNvPr id="257" name="Google Shape;257;p45"/>
          <p:cNvSpPr txBox="1"/>
          <p:nvPr>
            <p:ph idx="4294967295" type="body"/>
          </p:nvPr>
        </p:nvSpPr>
        <p:spPr>
          <a:xfrm>
            <a:off x="311700" y="1152475"/>
            <a:ext cx="8520600" cy="3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AI Cloud Networking Infrastructure can be powered by OSS Software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Join us in  </a:t>
            </a:r>
            <a:r>
              <a:rPr lang="en" sz="20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https://ovn-kubernetes.io/</a:t>
            </a:r>
            <a:r>
              <a:rPr lang="en" sz="2000"/>
              <a:t> to advance it!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References</a:t>
            </a:r>
            <a:endParaRPr sz="20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Fast Inter-GPU Communication with NCCL for Deep Learning Training, and More</a:t>
            </a:r>
            <a:endParaRPr u="sng">
              <a:solidFill>
                <a:srgbClr val="467886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NCCL: High-Speed Inter-GPU Communication for Large-Scale Training</a:t>
            </a:r>
            <a:endParaRPr sz="2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Compute workloads require AI fabric </a:t>
            </a:r>
            <a:endParaRPr/>
          </a:p>
        </p:txBody>
      </p:sp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2926" y="1017725"/>
            <a:ext cx="7094651" cy="366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Ethernet Fabric (NICs/Switches) improvements for AI</a:t>
            </a:r>
            <a:endParaRPr/>
          </a:p>
        </p:txBody>
      </p:sp>
      <p:sp>
        <p:nvSpPr>
          <p:cNvPr id="90" name="Google Shape;90;p20"/>
          <p:cNvSpPr txBox="1"/>
          <p:nvPr>
            <p:ph idx="1" type="body"/>
          </p:nvPr>
        </p:nvSpPr>
        <p:spPr>
          <a:xfrm>
            <a:off x="311700" y="1152475"/>
            <a:ext cx="3999900" cy="25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End-to-end Adaptive RDMA routing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Switch spreads the packets across routes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NIC ensures packet order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Bandwidth increase from 60% to 95%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Programmable Congestion Control</a:t>
            </a:r>
            <a:endParaRPr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Detects congestion and meters flows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400"/>
              <a:t>No n</a:t>
            </a:r>
            <a:r>
              <a:rPr lang="en" sz="1400"/>
              <a:t>oise from diverse workloads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Also -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https://ultraethernet.org/</a:t>
            </a:r>
            <a:r>
              <a:rPr lang="en"/>
              <a:t>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4000" y="1167725"/>
            <a:ext cx="1977049" cy="1879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3450" y="1243926"/>
            <a:ext cx="1633500" cy="180627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0"/>
          <p:cNvSpPr txBox="1"/>
          <p:nvPr>
            <p:ph idx="1" type="body"/>
          </p:nvPr>
        </p:nvSpPr>
        <p:spPr>
          <a:xfrm>
            <a:off x="4281625" y="2968575"/>
            <a:ext cx="38400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Traditional Ethernet vs. Ethernet Fabric</a:t>
            </a:r>
            <a:endParaRPr/>
          </a:p>
        </p:txBody>
      </p:sp>
      <p:sp>
        <p:nvSpPr>
          <p:cNvPr id="94" name="Google Shape;94;p20"/>
          <p:cNvSpPr txBox="1"/>
          <p:nvPr>
            <p:ph idx="1" type="body"/>
          </p:nvPr>
        </p:nvSpPr>
        <p:spPr>
          <a:xfrm>
            <a:off x="1043600" y="3770175"/>
            <a:ext cx="68280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6400"/>
              <a:t>Accelerated Networking for multi-node AI with OSS is possible today</a:t>
            </a:r>
            <a:endParaRPr sz="64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6400"/>
              <a:t>More details are/coming at </a:t>
            </a:r>
            <a:r>
              <a:rPr lang="en" sz="6400" u="sng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https://ovn-kubernetes.io/</a:t>
            </a:r>
            <a:r>
              <a:rPr lang="en" sz="6400"/>
              <a:t> </a:t>
            </a:r>
            <a:endParaRPr sz="6400"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DL Training and </a:t>
            </a:r>
            <a:r>
              <a:rPr b="1" lang="en"/>
              <a:t>Inter-GPU Communication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GPU Training</a:t>
            </a:r>
            <a:endParaRPr/>
          </a:p>
        </p:txBody>
      </p:sp>
      <p:pic>
        <p:nvPicPr>
          <p:cNvPr id="105" name="Google Shape;1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5075" y="1052275"/>
            <a:ext cx="5893849" cy="319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>
            <p:ph type="title"/>
          </p:nvPr>
        </p:nvSpPr>
        <p:spPr>
          <a:xfrm>
            <a:off x="628650" y="0"/>
            <a:ext cx="7886700" cy="628800"/>
          </a:xfrm>
          <a:prstGeom prst="rect">
            <a:avLst/>
          </a:prstGeom>
        </p:spPr>
        <p:txBody>
          <a:bodyPr anchorCtr="0" anchor="ctr" bIns="11425" lIns="22850" spcFirstLastPara="1" rIns="22850" wrap="square" tIns="1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Multi-GPU Training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000" y="1228850"/>
            <a:ext cx="7727326" cy="2780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>
            <p:ph idx="1" type="body"/>
          </p:nvPr>
        </p:nvSpPr>
        <p:spPr>
          <a:xfrm>
            <a:off x="628650" y="621792"/>
            <a:ext cx="7886700" cy="351900"/>
          </a:xfrm>
          <a:prstGeom prst="rect">
            <a:avLst/>
          </a:prstGeom>
        </p:spPr>
        <p:txBody>
          <a:bodyPr anchorCtr="0" anchor="ctr" bIns="11425" lIns="22850" spcFirstLastPara="1" rIns="22850" wrap="square" tIns="1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600"/>
              <a:t>Data Parallelism</a:t>
            </a:r>
            <a:endParaRPr b="1" sz="1600"/>
          </a:p>
        </p:txBody>
      </p:sp>
      <p:sp>
        <p:nvSpPr>
          <p:cNvPr id="113" name="Google Shape;113;p23"/>
          <p:cNvSpPr txBox="1"/>
          <p:nvPr>
            <p:ph idx="2" type="body"/>
          </p:nvPr>
        </p:nvSpPr>
        <p:spPr>
          <a:xfrm>
            <a:off x="628650" y="1211580"/>
            <a:ext cx="7886700" cy="3413100"/>
          </a:xfrm>
          <a:prstGeom prst="rect">
            <a:avLst/>
          </a:prstGeom>
        </p:spPr>
        <p:txBody>
          <a:bodyPr anchorCtr="0" anchor="t" bIns="11425" lIns="22850" spcFirstLastPara="1" rIns="22850" wrap="square" tIns="1142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Optimized Inter-GPU Communication</a:t>
            </a:r>
            <a:endParaRPr/>
          </a:p>
        </p:txBody>
      </p:sp>
      <p:sp>
        <p:nvSpPr>
          <p:cNvPr id="119" name="Google Shape;119;p24"/>
          <p:cNvSpPr txBox="1"/>
          <p:nvPr/>
        </p:nvSpPr>
        <p:spPr>
          <a:xfrm>
            <a:off x="462650" y="3723350"/>
            <a:ext cx="6225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NCCL is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topology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-aware and is optimized to achieve high bandwidth and low latency over PCIe, NVLINK, Ethernet and IB internetwork.</a:t>
            </a:r>
            <a:b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</a:br>
            <a:b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Source code : </a:t>
            </a:r>
            <a:r>
              <a:rPr b="1" lang="en">
                <a:solidFill>
                  <a:srgbClr val="76B900"/>
                </a:solidFill>
                <a:highlight>
                  <a:srgbClr val="FFFFFF"/>
                </a:highlight>
              </a:rPr>
              <a:t>https://github.com/nvidia/nccl</a:t>
            </a:r>
            <a:br>
              <a:rPr b="1" lang="en">
                <a:solidFill>
                  <a:srgbClr val="76B900"/>
                </a:solidFill>
                <a:highlight>
                  <a:srgbClr val="FFFFFF"/>
                </a:highlight>
              </a:rPr>
            </a:b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Perf tests : </a:t>
            </a:r>
            <a:r>
              <a:rPr b="1" lang="en">
                <a:solidFill>
                  <a:srgbClr val="76B900"/>
                </a:solidFill>
                <a:highlight>
                  <a:srgbClr val="FFFFFF"/>
                </a:highlight>
              </a:rPr>
              <a:t>https://github.com/nvidia/nccl-tests </a:t>
            </a:r>
            <a:endParaRPr b="1" sz="1800">
              <a:solidFill>
                <a:schemeClr val="dk2"/>
              </a:solidFill>
            </a:endParaRPr>
          </a:p>
        </p:txBody>
      </p:sp>
      <p:pic>
        <p:nvPicPr>
          <p:cNvPr id="120" name="Google Shape;1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49" y="865325"/>
            <a:ext cx="5756374" cy="270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4"/>
          <p:cNvSpPr/>
          <p:nvPr/>
        </p:nvSpPr>
        <p:spPr>
          <a:xfrm>
            <a:off x="6509100" y="911225"/>
            <a:ext cx="2323200" cy="636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Frameworks (Tensorflow/Horovod, PyTorch, ….)</a:t>
            </a:r>
            <a:endParaRPr/>
          </a:p>
        </p:txBody>
      </p:sp>
      <p:sp>
        <p:nvSpPr>
          <p:cNvPr id="122" name="Google Shape;122;p24"/>
          <p:cNvSpPr/>
          <p:nvPr/>
        </p:nvSpPr>
        <p:spPr>
          <a:xfrm>
            <a:off x="6509100" y="1825625"/>
            <a:ext cx="2323200" cy="368400"/>
          </a:xfrm>
          <a:prstGeom prst="rect">
            <a:avLst/>
          </a:prstGeom>
          <a:solidFill>
            <a:srgbClr val="76B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NCCL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3" name="Google Shape;123;p24"/>
          <p:cNvSpPr/>
          <p:nvPr/>
        </p:nvSpPr>
        <p:spPr>
          <a:xfrm>
            <a:off x="6509100" y="2533325"/>
            <a:ext cx="23232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CUDA</a:t>
            </a:r>
            <a:endParaRPr/>
          </a:p>
        </p:txBody>
      </p:sp>
      <p:sp>
        <p:nvSpPr>
          <p:cNvPr id="124" name="Google Shape;124;p24"/>
          <p:cNvSpPr/>
          <p:nvPr/>
        </p:nvSpPr>
        <p:spPr>
          <a:xfrm>
            <a:off x="6509100" y="3241025"/>
            <a:ext cx="23232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NVIDIA GPUs</a:t>
            </a:r>
            <a:endParaRPr/>
          </a:p>
        </p:txBody>
      </p:sp>
      <p:sp>
        <p:nvSpPr>
          <p:cNvPr id="125" name="Google Shape;125;p24"/>
          <p:cNvSpPr/>
          <p:nvPr/>
        </p:nvSpPr>
        <p:spPr>
          <a:xfrm>
            <a:off x="7552350" y="1547600"/>
            <a:ext cx="236700" cy="36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4"/>
          <p:cNvSpPr/>
          <p:nvPr/>
        </p:nvSpPr>
        <p:spPr>
          <a:xfrm>
            <a:off x="7552350" y="2200971"/>
            <a:ext cx="236700" cy="36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4"/>
          <p:cNvSpPr/>
          <p:nvPr/>
        </p:nvSpPr>
        <p:spPr>
          <a:xfrm>
            <a:off x="7552350" y="2900993"/>
            <a:ext cx="236700" cy="3684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